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466" r:id="rId2"/>
    <p:sldId id="273" r:id="rId3"/>
    <p:sldId id="474" r:id="rId4"/>
    <p:sldId id="472" r:id="rId5"/>
    <p:sldId id="376" r:id="rId6"/>
    <p:sldId id="473" r:id="rId7"/>
    <p:sldId id="479" r:id="rId8"/>
    <p:sldId id="507" r:id="rId9"/>
    <p:sldId id="399" r:id="rId10"/>
    <p:sldId id="418" r:id="rId11"/>
    <p:sldId id="377" r:id="rId12"/>
    <p:sldId id="402" r:id="rId13"/>
    <p:sldId id="403" r:id="rId14"/>
    <p:sldId id="404" r:id="rId15"/>
    <p:sldId id="506" r:id="rId16"/>
    <p:sldId id="496" r:id="rId17"/>
    <p:sldId id="497" r:id="rId18"/>
    <p:sldId id="498" r:id="rId19"/>
    <p:sldId id="336" r:id="rId20"/>
    <p:sldId id="410" r:id="rId21"/>
    <p:sldId id="415" r:id="rId22"/>
    <p:sldId id="294" r:id="rId23"/>
    <p:sldId id="340" r:id="rId24"/>
    <p:sldId id="387" r:id="rId25"/>
    <p:sldId id="416" r:id="rId26"/>
    <p:sldId id="309" r:id="rId27"/>
    <p:sldId id="460" r:id="rId28"/>
    <p:sldId id="457" r:id="rId29"/>
    <p:sldId id="458" r:id="rId30"/>
    <p:sldId id="459" r:id="rId31"/>
    <p:sldId id="509" r:id="rId32"/>
    <p:sldId id="342" r:id="rId33"/>
    <p:sldId id="379" r:id="rId34"/>
    <p:sldId id="417" r:id="rId35"/>
    <p:sldId id="499" r:id="rId36"/>
    <p:sldId id="500" r:id="rId37"/>
    <p:sldId id="348" r:id="rId38"/>
    <p:sldId id="349" r:id="rId39"/>
    <p:sldId id="350" r:id="rId40"/>
    <p:sldId id="351" r:id="rId41"/>
    <p:sldId id="502" r:id="rId42"/>
    <p:sldId id="317" r:id="rId43"/>
    <p:sldId id="503" r:id="rId44"/>
    <p:sldId id="425" r:id="rId45"/>
    <p:sldId id="319" r:id="rId46"/>
    <p:sldId id="316" r:id="rId47"/>
    <p:sldId id="306" r:id="rId48"/>
    <p:sldId id="494" r:id="rId49"/>
    <p:sldId id="359" r:id="rId50"/>
    <p:sldId id="355" r:id="rId51"/>
    <p:sldId id="476" r:id="rId52"/>
    <p:sldId id="288" r:id="rId53"/>
    <p:sldId id="298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466"/>
            <p14:sldId id="273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50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9"/>
            <p14:sldId id="316"/>
            <p14:sldId id="306"/>
            <p14:sldId id="49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3" autoAdjust="0"/>
    <p:restoredTop sz="89275" autoAdjust="0"/>
  </p:normalViewPr>
  <p:slideViewPr>
    <p:cSldViewPr>
      <p:cViewPr varScale="1">
        <p:scale>
          <a:sx n="133" d="100"/>
          <a:sy n="133" d="100"/>
        </p:scale>
        <p:origin x="216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18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z="1000"/>
              <a:t>August 2019,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v12.0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v12.0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r>
              <a:rPr lang="en-US" dirty="0"/>
              <a:t>Clone the repository with the material for this class:</a:t>
            </a:r>
            <a:br>
              <a:rPr lang="en-US" dirty="0"/>
            </a:br>
            <a:r>
              <a:rPr lang="en-US" sz="1800" dirty="0">
                <a:latin typeface="Courier New"/>
                <a:cs typeface="Courier New"/>
              </a:rPr>
              <a:t>https://</a:t>
            </a:r>
            <a:r>
              <a:rPr lang="en-US" sz="1800" dirty="0" err="1">
                <a:latin typeface="Courier New"/>
                <a:cs typeface="Courier New"/>
              </a:rPr>
              <a:t>github.com</a:t>
            </a:r>
            <a:r>
              <a:rPr lang="en-US" sz="1800" dirty="0">
                <a:latin typeface="Courier New"/>
                <a:cs typeface="Courier New"/>
              </a:rPr>
              <a:t>/ASPP/2019-camerino-testing-debugging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84784"/>
            <a:ext cx="4710960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0113" y="908720"/>
            <a:ext cx="3168351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Prof. </a:t>
            </a:r>
            <a:r>
              <a:rPr lang="en-US" sz="1600" dirty="0" err="1"/>
              <a:t>Falken</a:t>
            </a:r>
            <a:r>
              <a:rPr lang="en-US" sz="1600" dirty="0"/>
              <a:t>, you did write tests for the “global thermonuclear war” game, right? Right??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473424" y="51447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710730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-36512" y="5384249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https://www.tricentis.com/blog/2018/04/12/software-fail-watch-q1-2018/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latin typeface="Courier New"/>
                <a:cs typeface="Courier New"/>
              </a:rPr>
              <a:t>hands_on/pyanno_voting</a:t>
            </a:r>
          </a:p>
          <a:p>
            <a:r>
              <a:rPr lang="en-US"/>
              <a:t>Execute </a:t>
            </a:r>
            <a:r>
              <a:rPr lang="en-US">
                <a:cs typeface="Courier New"/>
              </a:rPr>
              <a:t>the tests:</a:t>
            </a:r>
            <a:br>
              <a:rPr lang="en-US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py.test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py.test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>
                <a:latin typeface="Courier New"/>
                <a:cs typeface="Courier New"/>
              </a:rPr>
              <a:t>py.test -v pyanno/tests/test_voting.py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>
                <a:latin typeface="Courier New"/>
                <a:cs typeface="Courier New"/>
              </a:rPr>
              <a:t>py.test –v test_voting.py::test_majority_vote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 == 3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endParaRPr lang="en-US" sz="1800" dirty="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/>
              <a:t>You </a:t>
            </a:r>
            <a:r>
              <a:rPr lang="en-US" sz="2000" b="1"/>
              <a:t>quickly develop a prototype </a:t>
            </a:r>
            <a:r>
              <a:rPr lang="en-US" sz="2000"/>
              <a:t>of the most promising ones; once a prototype is finished, you can </a:t>
            </a:r>
            <a:r>
              <a:rPr lang="en-US" sz="2000" b="1"/>
              <a:t>confidently decide </a:t>
            </a:r>
            <a:r>
              <a:rPr lang="en-US" sz="2000"/>
              <a:t>whether that lead is a dead end, or worth continuing. </a:t>
            </a:r>
          </a:p>
          <a:p>
            <a:pPr marL="0" indent="0">
              <a:buNone/>
            </a:pPr>
            <a:r>
              <a:rPr lang="en-US" sz="2000"/>
              <a:t>Once you find an idea that is worth spending energy on, you take the prototype and </a:t>
            </a:r>
            <a:r>
              <a:rPr lang="en-US" sz="2000" b="1"/>
              <a:t>easily re-organize and optimize it </a:t>
            </a:r>
            <a:r>
              <a:rPr lang="en-US" sz="200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/>
              <a:t>As expected</a:t>
            </a:r>
            <a:r>
              <a:rPr lang="en-US" sz="200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712968" cy="4937760"/>
          </a:xfrm>
        </p:spPr>
        <p:txBody>
          <a:bodyPr/>
          <a:lstStyle/>
          <a:p>
            <a:r>
              <a:rPr lang="en-US" dirty="0"/>
              <a:t>Submit a Pull Request for Issue #2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Create a branch with a unique name (e.g. testing-pb-727)</a:t>
            </a:r>
          </a:p>
          <a:p>
            <a:pPr lvl="1"/>
            <a:r>
              <a:rPr lang="en-US" dirty="0"/>
              <a:t>Switch to that branch</a:t>
            </a:r>
          </a:p>
          <a:p>
            <a:pPr lvl="1"/>
            <a:r>
              <a:rPr lang="en-US" dirty="0"/>
              <a:t>Solve the issue and commit to the branch (one or more commits)</a:t>
            </a:r>
          </a:p>
          <a:p>
            <a:pPr lvl="1"/>
            <a:r>
              <a:rPr lang="en-US" dirty="0"/>
              <a:t>Push the branch to GitHub</a:t>
            </a:r>
          </a:p>
          <a:p>
            <a:pPr lvl="1"/>
            <a:r>
              <a:rPr lang="en-US" dirty="0"/>
              <a:t>In GitHub, go to “Pull Requests” and open a pull request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29F4-4BB1-EC44-9713-D1D53926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digression on 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E9CC-7AAE-5945-B906-4F3FD2D873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PRs have a green check, other a red cross: I connected the repository to Travis CI</a:t>
            </a:r>
          </a:p>
          <a:p>
            <a:r>
              <a:rPr lang="en-US" dirty="0"/>
              <a:t>You should always run the tests locally, as going through Travis CI requires a few minutes and iterating that way can be </a:t>
            </a:r>
            <a:r>
              <a:rPr lang="en-US" dirty="0" err="1"/>
              <a:t>looong</a:t>
            </a:r>
            <a:endParaRPr lang="en-US" dirty="0"/>
          </a:p>
          <a:p>
            <a:r>
              <a:rPr lang="en-US" dirty="0"/>
              <a:t>The Travis CI script is a first quality check when reviewing PRs:</a:t>
            </a:r>
          </a:p>
          <a:p>
            <a:pPr lvl="1"/>
            <a:r>
              <a:rPr lang="en-US" dirty="0"/>
              <a:t>Check that tests have been added for the new functionality</a:t>
            </a:r>
          </a:p>
          <a:p>
            <a:pPr lvl="1"/>
            <a:r>
              <a:rPr lang="en-US" dirty="0"/>
              <a:t>Check all tests pass on Travis CI, for all desired Python versions</a:t>
            </a:r>
          </a:p>
          <a:p>
            <a:pPr lvl="1"/>
            <a:r>
              <a:rPr lang="en-US" dirty="0"/>
              <a:t>You can add flake8 to the Travis CI script to enforce coding conventions in your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25815-E225-6D4B-A040-6ACF0675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/>
              <a:t>August 2019,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8672-4897-9141-9905-5E77F823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6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#4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the master branch</a:t>
            </a:r>
          </a:p>
          <a:p>
            <a:pPr lvl="1"/>
            <a:r>
              <a:rPr lang="en-US" dirty="0"/>
              <a:t>Update the master branch with the new commits from upstream</a:t>
            </a:r>
          </a:p>
          <a:p>
            <a:pPr lvl="1"/>
            <a:r>
              <a:rPr lang="en-US" dirty="0"/>
              <a:t>Create a branch with a new unique name (e.g. testing-pb-007)</a:t>
            </a:r>
          </a:p>
          <a:p>
            <a:pPr lvl="1"/>
            <a:r>
              <a:rPr lang="en-US" dirty="0"/>
              <a:t>Solve and create a PR as you did before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#5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test_mean_deterministic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numpy.array</a:t>
            </a:r>
            <a:r>
              <a:rPr lang="en-US" sz="1400" dirty="0">
                <a:latin typeface="Courier New"/>
                <a:cs typeface="Courier New"/>
              </a:rPr>
              <a:t>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assert </a:t>
            </a:r>
            <a:r>
              <a:rPr lang="en-US" sz="1400" dirty="0" err="1">
                <a:latin typeface="Courier New"/>
                <a:cs typeface="Courier New"/>
              </a:rPr>
              <a:t>isclose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test_mean_fuzzing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rand_state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numpy.random.RandomState</a:t>
            </a:r>
            <a:r>
              <a:rPr lang="en-US" sz="1400" dirty="0">
                <a:latin typeface="Courier New"/>
                <a:cs typeface="Courier New"/>
              </a:rPr>
              <a:t>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</a:t>
            </a:r>
            <a:r>
              <a:rPr lang="en-US" sz="1400" dirty="0" err="1">
                <a:latin typeface="Courier New"/>
                <a:cs typeface="Courier New"/>
              </a:rPr>
              <a:t>numpy.linspace</a:t>
            </a:r>
            <a:r>
              <a:rPr lang="en-US" sz="1400" dirty="0">
                <a:latin typeface="Courier New"/>
                <a:cs typeface="Courier New"/>
              </a:rPr>
              <a:t>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rand_state.randn</a:t>
            </a:r>
            <a:r>
              <a:rPr lang="en-US" sz="1400" dirty="0">
                <a:latin typeface="Courier New"/>
                <a:cs typeface="Courier New"/>
              </a:rPr>
              <a:t>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means = 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numpy.testing.assert_allclose</a:t>
            </a:r>
            <a:r>
              <a:rPr lang="en-US" sz="1400" dirty="0">
                <a:latin typeface="Courier New"/>
                <a:cs typeface="Courier New"/>
              </a:rPr>
              <a:t>(means, expected, </a:t>
            </a:r>
            <a:r>
              <a:rPr lang="en-US" sz="1400" dirty="0" err="1">
                <a:latin typeface="Courier New"/>
                <a:cs typeface="Courier New"/>
              </a:rPr>
              <a:t>rtol</a:t>
            </a:r>
            <a:r>
              <a:rPr lang="en-US" sz="1400" dirty="0">
                <a:latin typeface="Courier New"/>
                <a:cs typeface="Courier New"/>
              </a:rPr>
              <a:t>=1e-2)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#6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#7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</a:t>
            </a:r>
            <a:r>
              <a:rPr lang="en-US"/>
              <a:t>did before</a:t>
            </a:r>
            <a:endParaRPr lang="en-US" dirty="0"/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Recommended readings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directory called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dirty="0"/>
              <a:t> in the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endParaRPr lang="en-US" dirty="0"/>
          </a:p>
          <a:p>
            <a:r>
              <a:rPr lang="en-US" dirty="0"/>
              <a:t>In a module called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dirty="0"/>
              <a:t>, write a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  <a:p>
            <a:r>
              <a:rPr lang="en-US"/>
              <a:t>Check your solution with these inputs:</a:t>
            </a:r>
          </a:p>
          <a:p>
            <a:pPr lvl="1"/>
            <a:r>
              <a:rPr lang="en-US"/>
              <a:t>Input: [1, 4, -5, 0, 2, 1]	Expected result: [1, 4]</a:t>
            </a:r>
          </a:p>
          <a:p>
            <a:pPr lvl="1"/>
            <a:r>
              <a:rPr lang="en-US"/>
              <a:t>Input: [-1, -1, 0, -1]		Expected result: [2]</a:t>
            </a:r>
          </a:p>
          <a:p>
            <a:pPr lvl="1"/>
            <a:r>
              <a:rPr lang="en-US"/>
              <a:t>Input: [4, 2, 1, 3, 1, 5]	Expected result: [0, 3, 5]</a:t>
            </a:r>
          </a:p>
          <a:p>
            <a:pPr lvl="1"/>
            <a:r>
              <a:rPr lang="en-US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2019,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v12.0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50063</TotalTime>
  <Words>3061</Words>
  <Application>Microsoft Macintosh PowerPoint</Application>
  <PresentationFormat>On-screen Show (4:3)</PresentationFormat>
  <Paragraphs>489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Before we start</vt:lpstr>
      <vt:lpstr>Testing scientific code Because you’re worth it</vt:lpstr>
      <vt:lpstr>You as the Master of Research</vt:lpstr>
      <vt:lpstr>Reaching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Short digression on Continuous Integration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Testing learning algorithms</vt:lpstr>
      <vt:lpstr>Other common cases</vt:lpstr>
      <vt:lpstr>Example: eigenvector decomposition</vt:lpstr>
      <vt:lpstr>Hands-on!</vt:lpstr>
      <vt:lpstr>Testing is good for your self-esteem</vt:lpstr>
      <vt:lpstr>Final thoughts</vt:lpstr>
      <vt:lpstr>Recommended readings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907</cp:revision>
  <cp:lastPrinted>2018-09-04T04:56:03Z</cp:lastPrinted>
  <dcterms:created xsi:type="dcterms:W3CDTF">2010-10-01T16:09:12Z</dcterms:created>
  <dcterms:modified xsi:type="dcterms:W3CDTF">2019-08-11T13:48:11Z</dcterms:modified>
</cp:coreProperties>
</file>